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322" r:id="rId3"/>
    <p:sldId id="333" r:id="rId4"/>
    <p:sldId id="334" r:id="rId5"/>
    <p:sldId id="323" r:id="rId6"/>
    <p:sldId id="267" r:id="rId7"/>
    <p:sldId id="268" r:id="rId8"/>
    <p:sldId id="269" r:id="rId9"/>
    <p:sldId id="335" r:id="rId10"/>
    <p:sldId id="270" r:id="rId11"/>
    <p:sldId id="327" r:id="rId12"/>
    <p:sldId id="328" r:id="rId13"/>
    <p:sldId id="329" r:id="rId14"/>
    <p:sldId id="340" r:id="rId15"/>
    <p:sldId id="341" r:id="rId16"/>
    <p:sldId id="330" r:id="rId17"/>
    <p:sldId id="336" r:id="rId18"/>
    <p:sldId id="337" r:id="rId19"/>
    <p:sldId id="338" r:id="rId20"/>
    <p:sldId id="331" r:id="rId21"/>
    <p:sldId id="342" r:id="rId22"/>
    <p:sldId id="339" r:id="rId23"/>
    <p:sldId id="332" r:id="rId24"/>
    <p:sldId id="259" r:id="rId2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sMwinh0IIPObSem47l33w==" hashData="IbO3e+jGnAlBKZ4s+mXBPBUuW4ZMK7N5AAi/ivveCHdofWh6u/0Subctq78D68m+A9jaZlcFs7Iq8zQ6cFldkw=="/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>
            <p14:sldId id="322"/>
            <p14:sldId id="333"/>
            <p14:sldId id="334"/>
            <p14:sldId id="323"/>
            <p14:sldId id="267"/>
            <p14:sldId id="268"/>
            <p14:sldId id="269"/>
          </p14:sldIdLst>
        </p14:section>
        <p14:section name="Setting up environment" id="{9F62335A-B7EA-AE4C-BD03-EE7540DD4825}">
          <p14:sldIdLst>
            <p14:sldId id="335"/>
            <p14:sldId id="270"/>
            <p14:sldId id="327"/>
            <p14:sldId id="328"/>
            <p14:sldId id="329"/>
            <p14:sldId id="340"/>
            <p14:sldId id="341"/>
            <p14:sldId id="330"/>
            <p14:sldId id="336"/>
            <p14:sldId id="337"/>
            <p14:sldId id="338"/>
            <p14:sldId id="331"/>
            <p14:sldId id="342"/>
            <p14:sldId id="339"/>
            <p14:sldId id="332"/>
          </p14:sldIdLst>
        </p14:section>
        <p14:section name="The Basics" id="{99C36858-EA01-0C42-85EC-90E776DB9252}">
          <p14:sldIdLst/>
        </p14:section>
        <p14:section name="Components and APIs" id="{F9ECFBD5-4260-DF48-A913-C673271535F3}">
          <p14:sldIdLst/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76888"/>
  </p:normalViewPr>
  <p:slideViewPr>
    <p:cSldViewPr snapToGrid="0">
      <p:cViewPr varScale="1">
        <p:scale>
          <a:sx n="82" d="100"/>
          <a:sy n="82" d="100"/>
        </p:scale>
        <p:origin x="496" y="168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getting-started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79019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820963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607544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1458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React Native tools require some environment variables to be set up in order to build apps with native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312892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React Native tools require some environment variables to be set up in order to build apps with native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83565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/>
              <a:t>The React Native tools require some environment variables to be set up in order to build apps with native code.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52216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24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8252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43213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6188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95443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80702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92909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https://reactnative.dev/docs/0.61/getting-started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76424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3045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8A2C6BF-2C8A-814A-867E-E27D467609D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65043" y="4532313"/>
            <a:ext cx="1751134" cy="151764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6A4563-3D12-5743-98EE-FEFAFDA492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295650"/>
            <a:ext cx="12192000" cy="35623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reactnative.dev/docs/getting-started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release/python-2716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javase-jdk8-downloads.htm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android.com/studio/index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tiff"/><Relationship Id="rId4" Type="http://schemas.openxmlformats.org/officeDocument/2006/relationships/hyperlink" Target="https://developer.android.com/studio/install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khanhtech/reactnative-fundamental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tiff"/><Relationship Id="rId5" Type="http://schemas.openxmlformats.org/officeDocument/2006/relationships/hyperlink" Target="https://www.youtube.com/channel/UCFM3plFG0QUavW1FPfize7g/playlists?view_as=subscriber" TargetMode="Externa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61A9A6D-CF08-4E73-9BDB-AAC80F90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 dirty="0"/>
              <a:t>Getting Started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ADC9DC-1C02-6D4C-8F64-0B32BC915D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2"/>
          <a:stretch/>
        </p:blipFill>
        <p:spPr>
          <a:xfrm>
            <a:off x="4772025" y="1369857"/>
            <a:ext cx="7139175" cy="4355388"/>
          </a:xfrm>
          <a:prstGeom prst="rect">
            <a:avLst/>
          </a:prstGeom>
          <a:noFill/>
        </p:spPr>
      </p:pic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C1DA5CA-873D-4244-A18C-294EDD3BAB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7789" y="2057400"/>
            <a:ext cx="3932237" cy="3811588"/>
          </a:xfrm>
        </p:spPr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Open the </a:t>
            </a:r>
            <a:r>
              <a:rPr lang="en-US" sz="1800" b="1" dirty="0">
                <a:latin typeface="+mn-lt"/>
                <a:hlinkClick r:id="rId4"/>
              </a:rPr>
              <a:t>Getting Started</a:t>
            </a:r>
            <a:r>
              <a:rPr lang="en-US" sz="1800" dirty="0">
                <a:latin typeface="+mn-lt"/>
              </a:rPr>
              <a:t> page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Chose </a:t>
            </a:r>
            <a:r>
              <a:rPr lang="en-US" sz="1800" b="1" dirty="0">
                <a:latin typeface="+mn-lt"/>
              </a:rPr>
              <a:t>React Native CLI </a:t>
            </a:r>
            <a:r>
              <a:rPr lang="en-US" sz="1800" b="1" dirty="0" err="1">
                <a:latin typeface="+mn-lt"/>
              </a:rPr>
              <a:t>Quickstart</a:t>
            </a:r>
            <a:r>
              <a:rPr lang="en-US" sz="1800" b="1" dirty="0">
                <a:latin typeface="+mn-lt"/>
              </a:rPr>
              <a:t> </a:t>
            </a:r>
            <a:r>
              <a:rPr lang="en-US" sz="1800" dirty="0">
                <a:solidFill>
                  <a:srgbClr val="FF0000"/>
                </a:solidFill>
                <a:latin typeface="+mn-lt"/>
              </a:rPr>
              <a:t>(1)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+mn-lt"/>
              </a:rPr>
              <a:t>Sellect</a:t>
            </a:r>
            <a:r>
              <a:rPr lang="en-US" sz="1800" dirty="0">
                <a:latin typeface="+mn-lt"/>
              </a:rPr>
              <a:t> your </a:t>
            </a:r>
            <a:r>
              <a:rPr lang="en-US" sz="1800" b="1" dirty="0">
                <a:latin typeface="+mn-lt"/>
              </a:rPr>
              <a:t>Development OS</a:t>
            </a:r>
            <a:r>
              <a:rPr lang="en-US" sz="1800" dirty="0">
                <a:latin typeface="+mn-lt"/>
              </a:rPr>
              <a:t> (2)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Chose your </a:t>
            </a:r>
            <a:r>
              <a:rPr lang="en-US" sz="1800" b="1" dirty="0">
                <a:latin typeface="+mn-lt"/>
              </a:rPr>
              <a:t>Target OS</a:t>
            </a:r>
            <a:r>
              <a:rPr lang="en-US" sz="1800" dirty="0">
                <a:latin typeface="+mn-lt"/>
              </a:rPr>
              <a:t> (3)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Follow the guide in </a:t>
            </a:r>
            <a:r>
              <a:rPr lang="en-US" sz="1800" b="1" dirty="0">
                <a:latin typeface="+mn-lt"/>
              </a:rPr>
              <a:t>Installing dependencies</a:t>
            </a:r>
            <a:r>
              <a:rPr lang="en-US" sz="1800" dirty="0">
                <a:latin typeface="+mn-lt"/>
              </a:rPr>
              <a:t> (4) to setup need tools and software.</a:t>
            </a:r>
          </a:p>
          <a:p>
            <a:pPr marL="228600" indent="0"/>
            <a:r>
              <a:rPr lang="en-US" sz="1800" dirty="0">
                <a:latin typeface="+mn-lt"/>
              </a:rPr>
              <a:t>The guideline in next slides are for Windows and target Android.</a:t>
            </a:r>
          </a:p>
        </p:txBody>
      </p:sp>
      <p:sp>
        <p:nvSpPr>
          <p:cNvPr id="12" name="Slide Number Placeholder 4">
            <a:extLst>
              <a:ext uri="{FF2B5EF4-FFF2-40B4-BE49-F238E27FC236}">
                <a16:creationId xmlns:a16="http://schemas.microsoft.com/office/drawing/2014/main" id="{ECC48A38-19BE-4620-AA8C-0EB69E89311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en-US"/>
          </a:p>
        </p:txBody>
      </p:sp>
      <p:sp>
        <p:nvSpPr>
          <p:cNvPr id="2" name="Slide Number Placeholder 1" hidden="1">
            <a:extLst>
              <a:ext uri="{FF2B5EF4-FFF2-40B4-BE49-F238E27FC236}">
                <a16:creationId xmlns:a16="http://schemas.microsoft.com/office/drawing/2014/main" id="{0815BF00-0B04-6148-B37C-10E7734B05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696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99C59-181A-AD4E-8A10-A6AFF1ADD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Install Node JS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8A541-EE98-5C42-8534-F21EB36F8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11</a:t>
            </a:fld>
            <a:endParaRPr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925D7-005A-D24C-A0EB-84B4AA200E7B}"/>
              </a:ext>
            </a:extLst>
          </p:cNvPr>
          <p:cNvSpPr txBox="1"/>
          <p:nvPr/>
        </p:nvSpPr>
        <p:spPr>
          <a:xfrm>
            <a:off x="342900" y="1805478"/>
            <a:ext cx="2901336" cy="32470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VN" sz="1800" dirty="0"/>
              <a:t>Open dowload page: </a:t>
            </a:r>
            <a:r>
              <a:rPr lang="en-US" sz="1800" dirty="0">
                <a:hlinkClick r:id="rId3"/>
              </a:rPr>
              <a:t>https://nodejs.org/en/download/</a:t>
            </a:r>
            <a:endParaRPr lang="en-US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Select the package correspond to your OS to download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Launch install file and follow the wizard step by step to install it</a:t>
            </a:r>
          </a:p>
          <a:p>
            <a:endParaRPr lang="en-VN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2A757F-7F59-8541-90BF-A898BD232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100" y="1698958"/>
            <a:ext cx="8001000" cy="462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57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FC8F587-7AEB-1846-8136-35CB742577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Install Pythone 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8A541-EE98-5C42-8534-F21EB36F8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12</a:t>
            </a:fld>
            <a:endParaRPr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925D7-005A-D24C-A0EB-84B4AA200E7B}"/>
              </a:ext>
            </a:extLst>
          </p:cNvPr>
          <p:cNvSpPr txBox="1"/>
          <p:nvPr/>
        </p:nvSpPr>
        <p:spPr>
          <a:xfrm>
            <a:off x="342900" y="1805478"/>
            <a:ext cx="2901336" cy="35240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VN" sz="1800" dirty="0"/>
              <a:t>Open dowload page: </a:t>
            </a:r>
            <a:r>
              <a:rPr lang="en-US" sz="1800" dirty="0">
                <a:hlinkClick r:id="rId3"/>
              </a:rPr>
              <a:t>https://www.python.org/downloads/release/python-2716/</a:t>
            </a:r>
            <a:endParaRPr lang="en-US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Select the package correspond to your OS to download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Launch install file and follow the wizard step by step to install it</a:t>
            </a:r>
          </a:p>
          <a:p>
            <a:endParaRPr lang="en-VN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019510-AE8E-BD46-A22F-917F0141A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0" y="1548199"/>
            <a:ext cx="68326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522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5C960-3722-054C-BDDC-D64EA778C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Install JDK8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8A541-EE98-5C42-8534-F21EB36F8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13</a:t>
            </a:fld>
            <a:endParaRPr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925D7-005A-D24C-A0EB-84B4AA200E7B}"/>
              </a:ext>
            </a:extLst>
          </p:cNvPr>
          <p:cNvSpPr txBox="1"/>
          <p:nvPr/>
        </p:nvSpPr>
        <p:spPr>
          <a:xfrm>
            <a:off x="342900" y="1805478"/>
            <a:ext cx="2901336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VN" sz="1800" dirty="0"/>
              <a:t>Open dowload page: </a:t>
            </a:r>
            <a:r>
              <a:rPr lang="en-US" sz="1800" dirty="0">
                <a:hlinkClick r:id="rId3"/>
              </a:rPr>
              <a:t>https://www.oracle.com/java/technologies/javase-jdk8-downloads.html</a:t>
            </a:r>
            <a:endParaRPr lang="en-US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Select the package correspond to your OS to download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Launch install file and follow the wizard step by step to install it</a:t>
            </a:r>
          </a:p>
          <a:p>
            <a:endParaRPr lang="en-VN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1EC1FD-91CC-C247-8693-401FC901B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618" y="1352550"/>
            <a:ext cx="7899532" cy="4847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602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41B5C-1E48-4148-8921-431F196303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331B2E-9CD1-404F-A9B9-2E3EEB65A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900" y="1201226"/>
            <a:ext cx="7454900" cy="4889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7F66BA8-0EFF-CF44-A10A-7DAE77644F48}"/>
              </a:ext>
            </a:extLst>
          </p:cNvPr>
          <p:cNvSpPr txBox="1"/>
          <p:nvPr/>
        </p:nvSpPr>
        <p:spPr>
          <a:xfrm>
            <a:off x="342900" y="1805478"/>
            <a:ext cx="2901336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Right click on the installer file, then chose </a:t>
            </a:r>
            <a:r>
              <a:rPr lang="en-US" sz="1800" b="1" dirty="0"/>
              <a:t>Run as administrator</a:t>
            </a:r>
            <a:r>
              <a:rPr lang="en-US" sz="1800" dirty="0"/>
              <a:t> if you want to install it to Program Files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Follow the wizard step by step to install it</a:t>
            </a:r>
          </a:p>
          <a:p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43080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9E098F-095C-7745-BAD2-CD19B88D68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E587EA-81FB-FF4E-B3DB-D9AEDD8C4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2844" y="1142667"/>
            <a:ext cx="6857999" cy="5213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B91D2D-816E-6048-A8FB-5511F49CD211}"/>
              </a:ext>
            </a:extLst>
          </p:cNvPr>
          <p:cNvSpPr txBox="1"/>
          <p:nvPr/>
        </p:nvSpPr>
        <p:spPr>
          <a:xfrm>
            <a:off x="342900" y="1805478"/>
            <a:ext cx="3206212" cy="1554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Remember the </a:t>
            </a:r>
            <a:r>
              <a:rPr lang="en-US" sz="1800" b="1" dirty="0"/>
              <a:t>Folder name</a:t>
            </a:r>
            <a:r>
              <a:rPr lang="en-US" sz="1800" dirty="0"/>
              <a:t> to config the JAVA_HOME environment variable later</a:t>
            </a:r>
          </a:p>
          <a:p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896988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B62F5A3-2F0B-C148-9451-84D3A5C74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Install Android Studio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8A541-EE98-5C42-8534-F21EB36F8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16</a:t>
            </a:fld>
            <a:endParaRPr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925D7-005A-D24C-A0EB-84B4AA200E7B}"/>
              </a:ext>
            </a:extLst>
          </p:cNvPr>
          <p:cNvSpPr txBox="1"/>
          <p:nvPr/>
        </p:nvSpPr>
        <p:spPr>
          <a:xfrm>
            <a:off x="342900" y="1805478"/>
            <a:ext cx="2901336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VN" sz="1800" dirty="0"/>
              <a:t>Download Android Studio here: </a:t>
            </a:r>
            <a:r>
              <a:rPr lang="en-US" sz="1800" dirty="0">
                <a:hlinkClick r:id="rId3"/>
              </a:rPr>
              <a:t>https://developer.android.com/studio/index.html</a:t>
            </a:r>
            <a:endParaRPr lang="en-US" sz="1800" dirty="0"/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Follow the guideline here to install it: </a:t>
            </a:r>
            <a:r>
              <a:rPr lang="en-US" sz="1800" dirty="0">
                <a:hlinkClick r:id="rId4"/>
              </a:rPr>
              <a:t>https://developer.android.com/studio/install</a:t>
            </a:r>
            <a:endParaRPr lang="en-US" sz="1800" dirty="0"/>
          </a:p>
          <a:p>
            <a:endParaRPr lang="en-VN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8CE2FB-B8A2-C148-B646-2933AA7D34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8848" y="1427876"/>
            <a:ext cx="6854952" cy="4928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20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727C553-4D51-2949-A66D-B55C470575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47B508-B4CA-DB49-96B8-8C7147659AA7}"/>
              </a:ext>
            </a:extLst>
          </p:cNvPr>
          <p:cNvSpPr txBox="1"/>
          <p:nvPr/>
        </p:nvSpPr>
        <p:spPr>
          <a:xfrm>
            <a:off x="247973" y="697424"/>
            <a:ext cx="7067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Install more SDK Platforms and Tools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085242-FA25-9748-A07B-D3A89EAD931B}"/>
              </a:ext>
            </a:extLst>
          </p:cNvPr>
          <p:cNvSpPr txBox="1"/>
          <p:nvPr/>
        </p:nvSpPr>
        <p:spPr>
          <a:xfrm>
            <a:off x="371960" y="2092271"/>
            <a:ext cx="38435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VN" sz="1800" dirty="0"/>
              <a:t>Launch Android Studio </a:t>
            </a:r>
            <a:r>
              <a:rPr lang="en-US" sz="1800" dirty="0"/>
              <a:t>→</a:t>
            </a:r>
            <a:r>
              <a:rPr lang="en-VN" sz="1800" dirty="0"/>
              <a:t> Click </a:t>
            </a:r>
            <a:r>
              <a:rPr lang="en-VN" sz="1800" b="1" dirty="0"/>
              <a:t>Configure</a:t>
            </a:r>
            <a:r>
              <a:rPr lang="en-VN" sz="1800" dirty="0"/>
              <a:t> </a:t>
            </a:r>
            <a:r>
              <a:rPr lang="en-US" sz="1800" dirty="0"/>
              <a:t>→</a:t>
            </a:r>
            <a:r>
              <a:rPr lang="en-VN" sz="1800" dirty="0"/>
              <a:t> Chose </a:t>
            </a:r>
            <a:r>
              <a:rPr lang="en-VN" sz="1800" b="1" dirty="0"/>
              <a:t>SDK Manager</a:t>
            </a:r>
            <a:r>
              <a:rPr lang="en-VN" sz="1800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D4A1B7-842C-DF49-A01F-39459C03A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4653" y="1118838"/>
            <a:ext cx="5507542" cy="560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96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6030B4-3425-534D-9733-2DF6890A82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18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878C855-EC3F-194A-98A4-E6AECB864194}"/>
              </a:ext>
            </a:extLst>
          </p:cNvPr>
          <p:cNvSpPr/>
          <p:nvPr/>
        </p:nvSpPr>
        <p:spPr>
          <a:xfrm>
            <a:off x="524098" y="1833770"/>
            <a:ext cx="3970410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Chose </a:t>
            </a:r>
            <a:r>
              <a:rPr lang="en-US" sz="1800" b="1" dirty="0"/>
              <a:t>Appearance &amp; Behavior</a:t>
            </a:r>
            <a:r>
              <a:rPr lang="en-US" sz="1800" dirty="0"/>
              <a:t> → </a:t>
            </a:r>
            <a:r>
              <a:rPr lang="en-US" sz="1800" b="1" dirty="0"/>
              <a:t>System Settings</a:t>
            </a:r>
            <a:r>
              <a:rPr lang="en-US" sz="1800" dirty="0"/>
              <a:t> → </a:t>
            </a:r>
            <a:r>
              <a:rPr lang="en-US" sz="1800" b="1" dirty="0"/>
              <a:t>Android SDK</a:t>
            </a:r>
            <a:r>
              <a:rPr lang="en-US" sz="1800" dirty="0"/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On the </a:t>
            </a:r>
            <a:r>
              <a:rPr lang="en-US" sz="1800" b="1" dirty="0"/>
              <a:t>SDK Platform</a:t>
            </a:r>
            <a:r>
              <a:rPr lang="en-US" sz="1800" dirty="0"/>
              <a:t> tab, tick to choose the platforms you want to install. If you wan to run on the real devices, make sure to choose the platform correspond to your devices.</a:t>
            </a:r>
            <a:endParaRPr lang="en-VN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AA8AB5-3121-CA4F-AD2B-9D5DEC621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5986" y="1366960"/>
            <a:ext cx="6971916" cy="495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988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071AAF-AC84-1041-8748-D999801306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19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C7AE30-0A1B-9E4D-B406-99ED18DDA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664" y="1212285"/>
            <a:ext cx="7236080" cy="51440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E39719-E21B-814B-AEE4-958F0182918B}"/>
              </a:ext>
            </a:extLst>
          </p:cNvPr>
          <p:cNvSpPr/>
          <p:nvPr/>
        </p:nvSpPr>
        <p:spPr>
          <a:xfrm>
            <a:off x="365254" y="1446312"/>
            <a:ext cx="397041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Chose </a:t>
            </a:r>
            <a:r>
              <a:rPr lang="en-US" sz="1800" b="1" dirty="0"/>
              <a:t>Appearance &amp; Behavior</a:t>
            </a:r>
            <a:r>
              <a:rPr lang="en-US" sz="1800" dirty="0"/>
              <a:t> → </a:t>
            </a:r>
            <a:r>
              <a:rPr lang="en-US" sz="1800" b="1" dirty="0"/>
              <a:t>System Settings</a:t>
            </a:r>
            <a:r>
              <a:rPr lang="en-US" sz="1800" dirty="0"/>
              <a:t> → </a:t>
            </a:r>
            <a:r>
              <a:rPr lang="en-US" sz="1800" b="1" dirty="0"/>
              <a:t>Android SDK</a:t>
            </a:r>
            <a:r>
              <a:rPr lang="en-US" sz="1800" dirty="0"/>
              <a:t>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On the </a:t>
            </a:r>
            <a:r>
              <a:rPr lang="en-US" sz="1800" b="1" dirty="0"/>
              <a:t>SDK Tools</a:t>
            </a:r>
            <a:r>
              <a:rPr lang="en-US" sz="1800" dirty="0"/>
              <a:t> tab, tick to choose the tools you want to install. 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For example, if you want to use Firebase </a:t>
            </a:r>
            <a:r>
              <a:rPr lang="en-US" sz="1800" dirty="0" err="1"/>
              <a:t>Crashlytics</a:t>
            </a:r>
            <a:r>
              <a:rPr lang="en-US" sz="1800" dirty="0"/>
              <a:t> (we will demo in this course), make sure </a:t>
            </a:r>
            <a:r>
              <a:rPr lang="en-US" sz="1800" b="1" dirty="0"/>
              <a:t>LLDB</a:t>
            </a:r>
            <a:r>
              <a:rPr lang="en-US" sz="1800" dirty="0"/>
              <a:t>, </a:t>
            </a:r>
            <a:r>
              <a:rPr lang="en-US" sz="1800" b="1" dirty="0"/>
              <a:t>NDK</a:t>
            </a:r>
            <a:r>
              <a:rPr lang="en-US" sz="1800" dirty="0"/>
              <a:t>, </a:t>
            </a:r>
            <a:r>
              <a:rPr lang="en-US" sz="1800" b="1" dirty="0"/>
              <a:t>Android SDK Command-line Tools</a:t>
            </a:r>
            <a:r>
              <a:rPr lang="en-US" sz="1800" dirty="0"/>
              <a:t>, </a:t>
            </a:r>
            <a:r>
              <a:rPr lang="en-US" sz="1800" b="1" dirty="0" err="1"/>
              <a:t>CMake</a:t>
            </a:r>
            <a:r>
              <a:rPr lang="en-US" sz="1800" dirty="0"/>
              <a:t> were chose.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Click </a:t>
            </a:r>
            <a:r>
              <a:rPr lang="en-US" sz="1800" b="1" dirty="0"/>
              <a:t>Apply,</a:t>
            </a:r>
            <a:r>
              <a:rPr lang="en-US" sz="1800" dirty="0"/>
              <a:t> then accept the licenses to install them.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2096371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3F61804-2977-4FAB-BA96-3177ED4C6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309688"/>
            <a:ext cx="10515600" cy="2852737"/>
          </a:xfrm>
        </p:spPr>
        <p:txBody>
          <a:bodyPr/>
          <a:lstStyle/>
          <a:p>
            <a:r>
              <a:rPr lang="en-VN" dirty="0"/>
              <a:t>The basics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651CFC84-B795-4ED3-9DDF-8E6861B35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/>
          <a:p>
            <a:r>
              <a:rPr lang="en-US" dirty="0"/>
              <a:t>- Introduction</a:t>
            </a:r>
          </a:p>
          <a:p>
            <a:r>
              <a:rPr lang="en-US" dirty="0"/>
              <a:t>- Setting up development environment</a:t>
            </a:r>
          </a:p>
          <a:p>
            <a:r>
              <a:rPr lang="en-US" dirty="0"/>
              <a:t>- React Native basics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293F3-EBB1-9C42-AB71-0887D08983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7333589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8EE9F-AF40-3840-B3E3-E353855AE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Config environment variable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8A541-EE98-5C42-8534-F21EB36F84A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20</a:t>
            </a:fld>
            <a:endParaRPr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925D7-005A-D24C-A0EB-84B4AA200E7B}"/>
              </a:ext>
            </a:extLst>
          </p:cNvPr>
          <p:cNvSpPr txBox="1"/>
          <p:nvPr/>
        </p:nvSpPr>
        <p:spPr>
          <a:xfrm>
            <a:off x="342899" y="1896918"/>
            <a:ext cx="4742448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Open the System pane under </a:t>
            </a:r>
            <a:r>
              <a:rPr lang="en-US" sz="1800" b="1" dirty="0"/>
              <a:t>System and Security</a:t>
            </a:r>
            <a:r>
              <a:rPr lang="en-US" sz="1800" dirty="0"/>
              <a:t> in the Windows Control Panel, then click on </a:t>
            </a:r>
            <a:r>
              <a:rPr lang="en-US" sz="1800" b="1" dirty="0"/>
              <a:t>Change settings...</a:t>
            </a:r>
            <a:r>
              <a:rPr lang="en-US" sz="1800" dirty="0"/>
              <a:t>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Open the </a:t>
            </a:r>
            <a:r>
              <a:rPr lang="en-US" sz="1800" b="1" dirty="0"/>
              <a:t>Advanced </a:t>
            </a:r>
            <a:r>
              <a:rPr lang="en-US" sz="1800" dirty="0"/>
              <a:t>tab and click on </a:t>
            </a:r>
            <a:r>
              <a:rPr lang="en-US" sz="1800" b="1" dirty="0"/>
              <a:t>Environment Variables...</a:t>
            </a:r>
            <a:r>
              <a:rPr lang="en-US" sz="1800" dirty="0"/>
              <a:t>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Click on </a:t>
            </a:r>
            <a:r>
              <a:rPr lang="en-US" sz="1800" b="1" dirty="0"/>
              <a:t>New...</a:t>
            </a:r>
            <a:r>
              <a:rPr lang="en-US" sz="1800" dirty="0"/>
              <a:t> To create a new ANDROID_HOME user variable that points to the path to your Android SDK</a:t>
            </a:r>
          </a:p>
          <a:p>
            <a:endParaRPr lang="en-V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D630D7-C812-2C42-B267-9D4AFA78D3DB}"/>
              </a:ext>
            </a:extLst>
          </p:cNvPr>
          <p:cNvSpPr txBox="1"/>
          <p:nvPr/>
        </p:nvSpPr>
        <p:spPr>
          <a:xfrm>
            <a:off x="342899" y="1501813"/>
            <a:ext cx="6681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Configure the ANDROID_HOME environment variable</a:t>
            </a:r>
            <a:endParaRPr lang="en-VN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7E2323-1857-A948-BC09-0A8711059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9238" y="2190415"/>
            <a:ext cx="5944562" cy="14952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563C10-68B6-A14D-B206-7D7C5B4721CF}"/>
              </a:ext>
            </a:extLst>
          </p:cNvPr>
          <p:cNvSpPr txBox="1"/>
          <p:nvPr/>
        </p:nvSpPr>
        <p:spPr>
          <a:xfrm>
            <a:off x="465221" y="4812840"/>
            <a:ext cx="69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SDK is installed, by default, at the following location:</a:t>
            </a:r>
            <a:endParaRPr lang="en-VN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8918F-BFCE-5848-8503-3464BA998A32}"/>
              </a:ext>
            </a:extLst>
          </p:cNvPr>
          <p:cNvSpPr txBox="1"/>
          <p:nvPr/>
        </p:nvSpPr>
        <p:spPr>
          <a:xfrm>
            <a:off x="762000" y="5326715"/>
            <a:ext cx="9055768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c:\Users\</a:t>
            </a:r>
            <a:r>
              <a:rPr lang="en-US" dirty="0">
                <a:solidFill>
                  <a:schemeClr val="accent4"/>
                </a:solidFill>
              </a:rPr>
              <a:t>YOUR_USERNAME</a:t>
            </a:r>
            <a:r>
              <a:rPr lang="en-US" dirty="0">
                <a:solidFill>
                  <a:schemeClr val="bg1"/>
                </a:solidFill>
              </a:rPr>
              <a:t>\</a:t>
            </a:r>
            <a:r>
              <a:rPr lang="en-US" dirty="0" err="1">
                <a:solidFill>
                  <a:schemeClr val="bg1"/>
                </a:solidFill>
              </a:rPr>
              <a:t>AppData</a:t>
            </a:r>
            <a:r>
              <a:rPr lang="en-US" dirty="0">
                <a:solidFill>
                  <a:schemeClr val="bg1"/>
                </a:solidFill>
              </a:rPr>
              <a:t>\Local\Android\</a:t>
            </a:r>
            <a:r>
              <a:rPr lang="en-US" dirty="0" err="1">
                <a:solidFill>
                  <a:schemeClr val="bg1"/>
                </a:solidFill>
              </a:rPr>
              <a:t>Sdk</a:t>
            </a:r>
            <a:endParaRPr lang="en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4000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2131E4-DBB5-F44C-A366-8E0E042AE2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21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B763B-1937-9A4B-89B0-63EEB54E6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800" y="1304871"/>
            <a:ext cx="6731000" cy="4775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DF79DC1-17E8-724E-83F8-3703A1A75886}"/>
              </a:ext>
            </a:extLst>
          </p:cNvPr>
          <p:cNvSpPr txBox="1"/>
          <p:nvPr/>
        </p:nvSpPr>
        <p:spPr>
          <a:xfrm>
            <a:off x="351433" y="2379713"/>
            <a:ext cx="38176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You can find the actual location of the SDK in the Android Studio "Preferences" dialog, under </a:t>
            </a:r>
            <a:r>
              <a:rPr lang="en-US" sz="1800" b="1" dirty="0"/>
              <a:t>Appearance &amp; Behavior</a:t>
            </a:r>
            <a:r>
              <a:rPr lang="en-US" sz="1800" dirty="0"/>
              <a:t> → </a:t>
            </a:r>
            <a:r>
              <a:rPr lang="en-US" sz="1800" b="1" dirty="0"/>
              <a:t>System Settings</a:t>
            </a:r>
            <a:r>
              <a:rPr lang="en-US" sz="1800" dirty="0"/>
              <a:t> → </a:t>
            </a:r>
            <a:r>
              <a:rPr lang="en-US" sz="1800" b="1" dirty="0"/>
              <a:t>Android SDK</a:t>
            </a:r>
            <a:r>
              <a:rPr lang="en-US" sz="1800" dirty="0"/>
              <a:t>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25588320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8A541-EE98-5C42-8534-F21EB36F84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22</a:t>
            </a:fld>
            <a:endParaRPr lang="ja-JP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D630D7-C812-2C42-B267-9D4AFA78D3DB}"/>
              </a:ext>
            </a:extLst>
          </p:cNvPr>
          <p:cNvSpPr txBox="1"/>
          <p:nvPr/>
        </p:nvSpPr>
        <p:spPr>
          <a:xfrm>
            <a:off x="762000" y="992124"/>
            <a:ext cx="6168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Configure the JAVA_HOME environment variable</a:t>
            </a:r>
            <a:endParaRPr lang="en-VN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8918F-BFCE-5848-8503-3464BA998A32}"/>
              </a:ext>
            </a:extLst>
          </p:cNvPr>
          <p:cNvSpPr txBox="1"/>
          <p:nvPr/>
        </p:nvSpPr>
        <p:spPr>
          <a:xfrm>
            <a:off x="762000" y="5558099"/>
            <a:ext cx="9055768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c:\Users\</a:t>
            </a:r>
            <a:r>
              <a:rPr lang="en-US" dirty="0">
                <a:solidFill>
                  <a:schemeClr val="accent4"/>
                </a:solidFill>
              </a:rPr>
              <a:t>YOUR_USERNAME</a:t>
            </a:r>
            <a:r>
              <a:rPr lang="en-US" dirty="0">
                <a:solidFill>
                  <a:schemeClr val="bg1"/>
                </a:solidFill>
              </a:rPr>
              <a:t>\</a:t>
            </a:r>
            <a:r>
              <a:rPr lang="en-US" dirty="0" err="1">
                <a:solidFill>
                  <a:schemeClr val="bg1"/>
                </a:solidFill>
              </a:rPr>
              <a:t>AppData</a:t>
            </a:r>
            <a:r>
              <a:rPr lang="en-US" dirty="0">
                <a:solidFill>
                  <a:schemeClr val="bg1"/>
                </a:solidFill>
              </a:rPr>
              <a:t>\Local\Java\</a:t>
            </a:r>
            <a:r>
              <a:rPr lang="en-US" dirty="0" err="1">
                <a:solidFill>
                  <a:schemeClr val="bg1"/>
                </a:solidFill>
              </a:rPr>
              <a:t>jdk</a:t>
            </a:r>
            <a:r>
              <a:rPr lang="en-US" dirty="0">
                <a:solidFill>
                  <a:schemeClr val="bg1"/>
                </a:solidFill>
              </a:rPr>
              <a:t>\</a:t>
            </a:r>
            <a:r>
              <a:rPr lang="en-US" dirty="0" err="1">
                <a:solidFill>
                  <a:schemeClr val="bg1"/>
                </a:solidFill>
              </a:rPr>
              <a:t>jdk</a:t>
            </a:r>
            <a:r>
              <a:rPr lang="en-US" dirty="0" err="1">
                <a:solidFill>
                  <a:schemeClr val="accent4"/>
                </a:solidFill>
              </a:rPr>
              <a:t>your_jdk_version</a:t>
            </a:r>
            <a:endParaRPr lang="en-VN" dirty="0">
              <a:solidFill>
                <a:schemeClr val="accent4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F9C16F-66AE-FC41-BBB9-4B3ECA3BD804}"/>
              </a:ext>
            </a:extLst>
          </p:cNvPr>
          <p:cNvSpPr txBox="1"/>
          <p:nvPr/>
        </p:nvSpPr>
        <p:spPr>
          <a:xfrm>
            <a:off x="547436" y="1656047"/>
            <a:ext cx="4675493" cy="29700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Open the System pane under </a:t>
            </a:r>
            <a:r>
              <a:rPr lang="en-US" sz="1800" b="1" dirty="0"/>
              <a:t>System and Security</a:t>
            </a:r>
            <a:r>
              <a:rPr lang="en-US" sz="1800" dirty="0"/>
              <a:t> in the Windows Control Panel, then click on </a:t>
            </a:r>
            <a:r>
              <a:rPr lang="en-US" sz="1800" b="1" dirty="0"/>
              <a:t>Change settings...</a:t>
            </a:r>
            <a:r>
              <a:rPr lang="en-US" sz="1800" dirty="0"/>
              <a:t>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Open the </a:t>
            </a:r>
            <a:r>
              <a:rPr lang="en-US" sz="1800" b="1" dirty="0"/>
              <a:t>Advanced </a:t>
            </a:r>
            <a:r>
              <a:rPr lang="en-US" sz="1800" dirty="0"/>
              <a:t>tab and click on </a:t>
            </a:r>
            <a:r>
              <a:rPr lang="en-US" sz="1800" b="1" dirty="0"/>
              <a:t>Environment Variables...</a:t>
            </a:r>
            <a:r>
              <a:rPr lang="en-US" sz="1800" dirty="0"/>
              <a:t>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Click on </a:t>
            </a:r>
            <a:r>
              <a:rPr lang="en-US" sz="1800" b="1" dirty="0"/>
              <a:t>New...</a:t>
            </a:r>
            <a:r>
              <a:rPr lang="en-US" sz="1800" dirty="0"/>
              <a:t> To create a new JAVA_HOME user variable that points to the path to your JDK</a:t>
            </a:r>
          </a:p>
          <a:p>
            <a:endParaRPr lang="en-VN" sz="1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807B365-C9FA-E345-BF6E-359DBBEF52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150" y="1975194"/>
            <a:ext cx="5930900" cy="1714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0EAD147-D391-CF45-8988-B2422A6F8C5E}"/>
              </a:ext>
            </a:extLst>
          </p:cNvPr>
          <p:cNvSpPr txBox="1"/>
          <p:nvPr/>
        </p:nvSpPr>
        <p:spPr>
          <a:xfrm>
            <a:off x="547436" y="4839719"/>
            <a:ext cx="69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default location for this folder is: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1905174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8A541-EE98-5C42-8534-F21EB36F84A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23</a:t>
            </a:fld>
            <a:endParaRPr lang="ja-JP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3925D7-005A-D24C-A0EB-84B4AA200E7B}"/>
              </a:ext>
            </a:extLst>
          </p:cNvPr>
          <p:cNvSpPr txBox="1"/>
          <p:nvPr/>
        </p:nvSpPr>
        <p:spPr>
          <a:xfrm>
            <a:off x="685799" y="1802309"/>
            <a:ext cx="92964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Open the System pane under </a:t>
            </a:r>
            <a:r>
              <a:rPr lang="en-US" sz="1800" b="1" dirty="0"/>
              <a:t>System and Security</a:t>
            </a:r>
            <a:r>
              <a:rPr lang="en-US" sz="1800" dirty="0"/>
              <a:t> in the Windows Control Panel, then click on </a:t>
            </a:r>
            <a:r>
              <a:rPr lang="en-US" sz="1800" b="1" dirty="0"/>
              <a:t>Change settings...</a:t>
            </a:r>
            <a:r>
              <a:rPr lang="en-US" sz="1800" dirty="0"/>
              <a:t>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Open the </a:t>
            </a:r>
            <a:r>
              <a:rPr lang="en-US" sz="1800" b="1" dirty="0"/>
              <a:t>Advanced</a:t>
            </a:r>
            <a:r>
              <a:rPr lang="en-US" sz="1800" dirty="0"/>
              <a:t> tab and click on </a:t>
            </a:r>
            <a:r>
              <a:rPr lang="en-US" sz="1800" b="1" dirty="0"/>
              <a:t>Environment Variables...</a:t>
            </a:r>
            <a:r>
              <a:rPr lang="en-US" sz="1800" dirty="0"/>
              <a:t>. 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Select the </a:t>
            </a:r>
            <a:r>
              <a:rPr lang="en-US" sz="1800" b="1" dirty="0"/>
              <a:t>Path</a:t>
            </a:r>
            <a:r>
              <a:rPr lang="en-US" sz="1800" dirty="0"/>
              <a:t> variable, then click </a:t>
            </a:r>
            <a:r>
              <a:rPr lang="en-US" sz="1800" b="1" dirty="0"/>
              <a:t>Edit</a:t>
            </a:r>
            <a:r>
              <a:rPr lang="en-US" sz="1800" dirty="0"/>
              <a:t>.</a:t>
            </a:r>
          </a:p>
          <a:p>
            <a:pPr marL="285750" indent="-285750" fontAlgn="base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 Click </a:t>
            </a:r>
            <a:r>
              <a:rPr lang="en-US" sz="1800" b="1" dirty="0"/>
              <a:t>New</a:t>
            </a:r>
            <a:r>
              <a:rPr lang="en-US" sz="1800" dirty="0"/>
              <a:t> and add the path to platform-tools to the list.</a:t>
            </a:r>
            <a:endParaRPr lang="en-VN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D630D7-C812-2C42-B267-9D4AFA78D3DB}"/>
              </a:ext>
            </a:extLst>
          </p:cNvPr>
          <p:cNvSpPr txBox="1"/>
          <p:nvPr/>
        </p:nvSpPr>
        <p:spPr>
          <a:xfrm>
            <a:off x="762000" y="992124"/>
            <a:ext cx="34163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sz="2000" b="1" dirty="0"/>
              <a:t>Add platform-tools to Path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563C10-68B6-A14D-B206-7D7C5B4721CF}"/>
              </a:ext>
            </a:extLst>
          </p:cNvPr>
          <p:cNvSpPr txBox="1"/>
          <p:nvPr/>
        </p:nvSpPr>
        <p:spPr>
          <a:xfrm>
            <a:off x="685799" y="4163055"/>
            <a:ext cx="6978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The default location for this folder is:</a:t>
            </a:r>
            <a:endParaRPr lang="en-VN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68918F-BFCE-5848-8503-3464BA998A32}"/>
              </a:ext>
            </a:extLst>
          </p:cNvPr>
          <p:cNvSpPr txBox="1"/>
          <p:nvPr/>
        </p:nvSpPr>
        <p:spPr>
          <a:xfrm>
            <a:off x="762000" y="4741048"/>
            <a:ext cx="9055768" cy="30777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c:\Users\</a:t>
            </a:r>
            <a:r>
              <a:rPr lang="en-US" dirty="0">
                <a:solidFill>
                  <a:schemeClr val="accent4"/>
                </a:solidFill>
              </a:rPr>
              <a:t>YOUR_USERNAME</a:t>
            </a:r>
            <a:r>
              <a:rPr lang="en-US" dirty="0">
                <a:solidFill>
                  <a:schemeClr val="bg1"/>
                </a:solidFill>
              </a:rPr>
              <a:t>\</a:t>
            </a:r>
            <a:r>
              <a:rPr lang="en-US" dirty="0" err="1">
                <a:solidFill>
                  <a:schemeClr val="bg1"/>
                </a:solidFill>
              </a:rPr>
              <a:t>AppData</a:t>
            </a:r>
            <a:r>
              <a:rPr lang="en-US" dirty="0">
                <a:solidFill>
                  <a:schemeClr val="bg1"/>
                </a:solidFill>
              </a:rPr>
              <a:t>\Local\Android\</a:t>
            </a:r>
            <a:r>
              <a:rPr lang="en-US" dirty="0" err="1">
                <a:solidFill>
                  <a:schemeClr val="bg1"/>
                </a:solidFill>
              </a:rPr>
              <a:t>Sdk</a:t>
            </a:r>
            <a:r>
              <a:rPr lang="en-US" dirty="0">
                <a:solidFill>
                  <a:schemeClr val="bg1"/>
                </a:solidFill>
              </a:rPr>
              <a:t>\platform-tools</a:t>
            </a:r>
            <a:endParaRPr lang="en-V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3974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24</a:t>
            </a:fld>
            <a:endParaRPr lang="ja-JP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C86DF0-BBEC-7243-98B2-626F60E7E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Introduction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97CAF71-DBEC-D448-AF68-65C1FFBE86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Training material</a:t>
            </a:r>
          </a:p>
          <a:p>
            <a:r>
              <a:rPr lang="en-US" dirty="0"/>
              <a:t>React Native highlight features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FDD456-1200-A246-9AF5-7EEA272711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3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95C7FF9-8A97-B641-A5AE-67473E569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481" y="1725030"/>
            <a:ext cx="3932237" cy="340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315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969C59C-7DAB-3046-9E5F-8F4BDB625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Training material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EAFCA-D6DF-8C41-8C43-842729B29DF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63A854-C608-EA47-961E-D6C4F88FBCB3}"/>
              </a:ext>
            </a:extLst>
          </p:cNvPr>
          <p:cNvSpPr txBox="1"/>
          <p:nvPr/>
        </p:nvSpPr>
        <p:spPr>
          <a:xfrm>
            <a:off x="838200" y="2043112"/>
            <a:ext cx="3441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VN" sz="1800" dirty="0"/>
              <a:t>Document and source code: </a:t>
            </a:r>
            <a:r>
              <a:rPr lang="en-US" sz="1800" dirty="0">
                <a:hlinkClick r:id="rId3"/>
              </a:rPr>
              <a:t>https://</a:t>
            </a:r>
            <a:r>
              <a:rPr lang="en-US" sz="1800" dirty="0" err="1">
                <a:hlinkClick r:id="rId3"/>
              </a:rPr>
              <a:t>github.com</a:t>
            </a:r>
            <a:r>
              <a:rPr lang="en-US" sz="1800" dirty="0">
                <a:hlinkClick r:id="rId3"/>
              </a:rPr>
              <a:t>/</a:t>
            </a:r>
            <a:r>
              <a:rPr lang="en-US" sz="1800" dirty="0" err="1">
                <a:hlinkClick r:id="rId3"/>
              </a:rPr>
              <a:t>lekhanhtech</a:t>
            </a:r>
            <a:r>
              <a:rPr lang="en-US" sz="1800" dirty="0">
                <a:hlinkClick r:id="rId3"/>
              </a:rPr>
              <a:t>/</a:t>
            </a:r>
            <a:r>
              <a:rPr lang="en-US" sz="1800" dirty="0" err="1">
                <a:hlinkClick r:id="rId3"/>
              </a:rPr>
              <a:t>reactnative</a:t>
            </a:r>
            <a:r>
              <a:rPr lang="en-US" sz="1800" dirty="0">
                <a:hlinkClick r:id="rId3"/>
              </a:rPr>
              <a:t>-fundamentals</a:t>
            </a:r>
            <a:endParaRPr lang="en-VN" sz="1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56BDF-6427-DF49-9672-6C6385394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448" y="3520440"/>
            <a:ext cx="2857500" cy="2857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663C601-E71C-D843-A4AE-FF2AEBCFC210}"/>
              </a:ext>
            </a:extLst>
          </p:cNvPr>
          <p:cNvSpPr txBox="1"/>
          <p:nvPr/>
        </p:nvSpPr>
        <p:spPr>
          <a:xfrm>
            <a:off x="6890004" y="2043112"/>
            <a:ext cx="34411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800" dirty="0"/>
              <a:t>Guideline video: </a:t>
            </a:r>
            <a:r>
              <a:rPr lang="en-US" sz="1800" dirty="0">
                <a:hlinkClick r:id="rId5"/>
              </a:rPr>
              <a:t>https://www.youtube.com/channel/UCFM3plFG0QUavW1FPfize7g/playlists?view_as=subscriber</a:t>
            </a:r>
            <a:endParaRPr lang="en-VN" sz="1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8A7D27-B33C-7940-B953-89114D499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1850" y="352044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08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5A3CC-3871-2D47-BEE7-89860238D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 Native highlight features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9572E-AEE6-354A-BB2D-4987770C41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5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1ED6BF-9588-2641-9C66-F8EADBF6A4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9211" y="1451205"/>
            <a:ext cx="3810000" cy="4953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6741D4-073E-1944-BE84-550BCFE6B93B}"/>
              </a:ext>
            </a:extLst>
          </p:cNvPr>
          <p:cNvSpPr txBox="1"/>
          <p:nvPr/>
        </p:nvSpPr>
        <p:spPr>
          <a:xfrm>
            <a:off x="5235387" y="2395818"/>
            <a:ext cx="620357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Create native apps for Android and iOS using React</a:t>
            </a:r>
          </a:p>
          <a:p>
            <a:r>
              <a:rPr lang="en-US" sz="1800" dirty="0"/>
              <a:t>React Native combines the best parts of native development with React, a best-in-class JavaScript library for building user interfaces.</a:t>
            </a:r>
          </a:p>
          <a:p>
            <a:endParaRPr lang="en-US" dirty="0"/>
          </a:p>
          <a:p>
            <a:r>
              <a:rPr lang="en-US" sz="2400" b="1" dirty="0"/>
              <a:t>Use a little—or a lot</a:t>
            </a:r>
            <a:r>
              <a:rPr lang="en-US" dirty="0"/>
              <a:t>. </a:t>
            </a:r>
            <a:r>
              <a:rPr lang="en-US" sz="1800" dirty="0"/>
              <a:t>You can use React Native today in your existing Android and iOS projects or you can create a whole new app from scratch.</a:t>
            </a:r>
            <a:endParaRPr lang="en-VN" sz="1800" dirty="0"/>
          </a:p>
        </p:txBody>
      </p:sp>
    </p:spTree>
    <p:extLst>
      <p:ext uri="{BB962C8B-B14F-4D97-AF65-F5344CB8AC3E}">
        <p14:creationId xmlns:p14="http://schemas.microsoft.com/office/powerpoint/2010/main" val="3301779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0B48F6-D327-AD4E-887B-E61221B092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wrap="square" anchor="ctr">
            <a:normAutofit/>
          </a:bodyPr>
          <a:lstStyle/>
          <a:p>
            <a:pPr marL="0" lvl="0" indent="0"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-US" altLang="ja-JP" smtClean="0"/>
              <a:pPr marL="0" lvl="0" indent="0">
                <a:spcBef>
                  <a:spcPts val="0"/>
                </a:spcBef>
                <a:spcAft>
                  <a:spcPts val="600"/>
                </a:spcAft>
                <a:buNone/>
              </a:pPr>
              <a:t>6</a:t>
            </a:fld>
            <a:endParaRPr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0F3713-984F-3340-A125-98F14B490B4A}"/>
              </a:ext>
            </a:extLst>
          </p:cNvPr>
          <p:cNvSpPr txBox="1"/>
          <p:nvPr/>
        </p:nvSpPr>
        <p:spPr>
          <a:xfrm>
            <a:off x="430306" y="1474619"/>
            <a:ext cx="4643718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b="1" dirty="0"/>
              <a:t>Written in JavaScript—rendered with native code</a:t>
            </a:r>
          </a:p>
          <a:p>
            <a:pPr fontAlgn="base"/>
            <a:r>
              <a:rPr lang="en-US" sz="1800" dirty="0"/>
              <a:t>React primitives render to native platform UI, meaning your app uses the same native platform APIs other apps do.</a:t>
            </a:r>
          </a:p>
          <a:p>
            <a:pPr fontAlgn="base"/>
            <a:endParaRPr lang="en-US" sz="1800" dirty="0"/>
          </a:p>
          <a:p>
            <a:pPr fontAlgn="base"/>
            <a:r>
              <a:rPr lang="en-US" sz="2400" b="1" dirty="0"/>
              <a:t>Many platforms</a:t>
            </a:r>
            <a:r>
              <a:rPr lang="en-US" dirty="0"/>
              <a:t>, </a:t>
            </a:r>
            <a:r>
              <a:rPr lang="en-US" sz="1800" dirty="0"/>
              <a:t>one React. Create platform-specific versions of components so a single codebase can share code across platforms. With React Native, one team can maintain two platforms and share a common technology—React.</a:t>
            </a:r>
          </a:p>
          <a:p>
            <a:endParaRPr lang="en-VN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DEEE92-8F64-484D-AAD3-AF90982B8673}"/>
              </a:ext>
            </a:extLst>
          </p:cNvPr>
          <p:cNvSpPr/>
          <p:nvPr/>
        </p:nvSpPr>
        <p:spPr>
          <a:xfrm>
            <a:off x="5074024" y="879376"/>
            <a:ext cx="5866692" cy="5837495"/>
          </a:xfrm>
          <a:prstGeom prst="rect">
            <a:avLst/>
          </a:prstGeom>
          <a:solidFill>
            <a:schemeClr val="tx2">
              <a:lumMod val="2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ts val="1600"/>
              </a:lnSpc>
            </a:pPr>
            <a:r>
              <a:rPr lang="en-VN" dirty="0">
                <a:solidFill>
                  <a:srgbClr val="C5A5C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React </a:t>
            </a:r>
            <a:r>
              <a:rPr lang="en-VN" dirty="0">
                <a:solidFill>
                  <a:srgbClr val="C5A5C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8DC89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'react'</a:t>
            </a:r>
            <a:r>
              <a:rPr lang="en-VN" dirty="0">
                <a:solidFill>
                  <a:srgbClr val="99999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C5A5C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99999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r>
              <a:rPr lang="en-VN" dirty="0">
                <a:solidFill>
                  <a:srgbClr val="99999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View</a:t>
            </a:r>
            <a:r>
              <a:rPr lang="en-VN" dirty="0">
                <a:solidFill>
                  <a:srgbClr val="99999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C5A5C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8DC89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'react-native'</a:t>
            </a:r>
            <a:r>
              <a:rPr lang="en-VN" dirty="0">
                <a:solidFill>
                  <a:srgbClr val="99999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C5A5C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99999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Header</a:t>
            </a:r>
            <a:r>
              <a:rPr lang="en-VN" dirty="0">
                <a:solidFill>
                  <a:srgbClr val="99999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C5A5C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8DC89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'./Header'</a:t>
            </a:r>
            <a:r>
              <a:rPr lang="en-VN" dirty="0">
                <a:solidFill>
                  <a:srgbClr val="99999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C5A5C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99999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heading</a:t>
            </a:r>
            <a:r>
              <a:rPr lang="en-VN" dirty="0">
                <a:solidFill>
                  <a:srgbClr val="99999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}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C5A5C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8DC891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'./Typography'</a:t>
            </a:r>
            <a:r>
              <a:rPr lang="en-VN" dirty="0">
                <a:solidFill>
                  <a:srgbClr val="99999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C5A5C5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const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79B6F2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WelcomeScreen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FC929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999999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FC929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=&gt;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View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Header</a:t>
            </a:r>
            <a:r>
              <a:rPr lang="en-VN" dirty="0">
                <a:solidFill>
                  <a:srgbClr val="FC929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C5A5C5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title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="</a:t>
            </a:r>
            <a:r>
              <a:rPr lang="en-VN" dirty="0">
                <a:solidFill>
                  <a:srgbClr val="8DC891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Welcome to React Native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"/&gt;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FC929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C5A5C5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={</a:t>
            </a:r>
            <a:r>
              <a:rPr lang="en-VN" dirty="0">
                <a:solidFill>
                  <a:srgbClr val="FC929E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heading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}&gt;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Step One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&lt;/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Edit App.js to change this screen and turn it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into your app.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&lt;/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FC929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C5A5C5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={</a:t>
            </a:r>
            <a:r>
              <a:rPr lang="en-VN" dirty="0">
                <a:solidFill>
                  <a:srgbClr val="FC929E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heading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}&gt;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See Your Changes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&lt;/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Press Cmd + R inside the simulator to reload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your app’s code.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&lt;/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FC929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C5A5C5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={</a:t>
            </a:r>
            <a:r>
              <a:rPr lang="en-VN" dirty="0">
                <a:solidFill>
                  <a:srgbClr val="FC929E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heading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}&gt;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Debug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&lt;/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Press Cmd + M or Shake your device to open the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React Native Debug Menu.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&lt;/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FC929E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VN" dirty="0">
                <a:solidFill>
                  <a:srgbClr val="C5A5C5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style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={</a:t>
            </a:r>
            <a:r>
              <a:rPr lang="en-VN" dirty="0">
                <a:solidFill>
                  <a:srgbClr val="FC929E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heading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}&gt;</a:t>
            </a: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&lt;/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  Read the docs to discover what to do next: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&lt;/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Text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>
              <a:lnSpc>
                <a:spcPts val="1600"/>
              </a:lnSpc>
            </a:pPr>
            <a:r>
              <a:rPr lang="en-VN" dirty="0">
                <a:solidFill>
                  <a:srgbClr val="FFFFFF"/>
                </a:solidFill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&lt;/</a:t>
            </a:r>
            <a:r>
              <a:rPr lang="en-VN" dirty="0">
                <a:solidFill>
                  <a:srgbClr val="FAC863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View</a:t>
            </a:r>
            <a:r>
              <a:rPr lang="en-VN" dirty="0">
                <a:solidFill>
                  <a:srgbClr val="999999"/>
                </a:solidFill>
                <a:latin typeface="inherit"/>
                <a:ea typeface="Times New Roman" panose="02020603050405020304" pitchFamily="18" charset="0"/>
                <a:cs typeface="Consolas" panose="020B0609020204030204" pitchFamily="49" charset="0"/>
              </a:rPr>
              <a:t>&gt;</a:t>
            </a:r>
            <a:endParaRPr lang="en-VN" sz="20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6400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D18D22-ADE6-C34C-A6A3-070886D3C5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063F63-87E3-4A4B-98E8-B192CE7D2B19}"/>
              </a:ext>
            </a:extLst>
          </p:cNvPr>
          <p:cNvSpPr txBox="1"/>
          <p:nvPr/>
        </p:nvSpPr>
        <p:spPr>
          <a:xfrm>
            <a:off x="6723529" y="2182505"/>
            <a:ext cx="480956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b="1" dirty="0"/>
              <a:t>Native Development For Everyone</a:t>
            </a:r>
          </a:p>
          <a:p>
            <a:pPr fontAlgn="base"/>
            <a:r>
              <a:rPr lang="en-US" sz="1800" dirty="0"/>
              <a:t>React Native lets you create truly native apps and doesn't compromise on your users' experience. It provides a core set of platform agnostic native components like View, Text, and Image that map directly to the platform’s native UI building blocks.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C36B05-E0D6-6A4A-B2AD-F638B3BA5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93" y="836519"/>
            <a:ext cx="6119189" cy="518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8717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76272B-9942-CC4F-90F0-CF94A1E423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C1FFA1-5007-4C40-A1F2-207B5B905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7" y="1140198"/>
            <a:ext cx="8286681" cy="457760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0E8D55-7C24-EA45-B8B7-92F2C5AECFE7}"/>
              </a:ext>
            </a:extLst>
          </p:cNvPr>
          <p:cNvSpPr txBox="1"/>
          <p:nvPr/>
        </p:nvSpPr>
        <p:spPr>
          <a:xfrm>
            <a:off x="8610600" y="2120948"/>
            <a:ext cx="3083859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400" b="1" dirty="0"/>
              <a:t>Fast Refresh</a:t>
            </a:r>
          </a:p>
          <a:p>
            <a:pPr fontAlgn="base"/>
            <a:endParaRPr lang="en-US" sz="2400" b="1" dirty="0"/>
          </a:p>
          <a:p>
            <a:pPr fontAlgn="base"/>
            <a:r>
              <a:rPr lang="en-US" sz="1800" b="1" dirty="0"/>
              <a:t>See your changes as soon as you save.</a:t>
            </a:r>
            <a:r>
              <a:rPr lang="en-US" sz="1800" dirty="0"/>
              <a:t> With the power of JavaScript, React Native lets you iterate at lightning speed. No more waiting for native builds to finish. Save, see, repeat.</a:t>
            </a:r>
          </a:p>
          <a:p>
            <a:endParaRPr lang="en-VN" dirty="0"/>
          </a:p>
        </p:txBody>
      </p:sp>
    </p:spTree>
    <p:extLst>
      <p:ext uri="{BB962C8B-B14F-4D97-AF65-F5344CB8AC3E}">
        <p14:creationId xmlns:p14="http://schemas.microsoft.com/office/powerpoint/2010/main" val="3683111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B383A84-DACB-5442-B780-346D9F6729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38912"/>
            <a:ext cx="7408100" cy="1344168"/>
          </a:xfrm>
        </p:spPr>
        <p:txBody>
          <a:bodyPr/>
          <a:lstStyle/>
          <a:p>
            <a:r>
              <a:rPr lang="en-US" dirty="0"/>
              <a:t>Setting up development environment</a:t>
            </a:r>
            <a:endParaRPr lang="en-VN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D5EA396-1E54-EE41-996A-63E14DB264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09928"/>
            <a:ext cx="3932237" cy="4646422"/>
          </a:xfrm>
        </p:spPr>
        <p:txBody>
          <a:bodyPr/>
          <a:lstStyle/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Getting Started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Install Node JS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Install Python2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Install JDK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Install Android Studio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Configure environment variable</a:t>
            </a:r>
          </a:p>
          <a:p>
            <a:r>
              <a:rPr lang="en-VN" dirty="0"/>
              <a:t>Create Virtual Device</a:t>
            </a:r>
          </a:p>
          <a:p>
            <a:r>
              <a:rPr lang="en-VN" dirty="0"/>
              <a:t>Install Git SCM</a:t>
            </a:r>
          </a:p>
          <a:p>
            <a:r>
              <a:rPr lang="en-VN" dirty="0"/>
              <a:t>Install SourceTree</a:t>
            </a:r>
          </a:p>
          <a:p>
            <a:r>
              <a:rPr lang="en-VN" dirty="0"/>
              <a:t>Install Visual Studio Code</a:t>
            </a:r>
          </a:p>
          <a:p>
            <a:r>
              <a:rPr lang="en-VN" dirty="0"/>
              <a:t>Create Project</a:t>
            </a:r>
          </a:p>
          <a:p>
            <a:r>
              <a:rPr lang="en-VN" dirty="0"/>
              <a:t>Clone Training material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C4213B-55AC-224D-A7C0-6802B542EA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9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9A747B-2450-1C48-A0C1-A89762377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902" y="2057400"/>
            <a:ext cx="3803396" cy="380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607037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3893</TotalTime>
  <Words>1468</Words>
  <Application>Microsoft Macintosh PowerPoint</Application>
  <PresentationFormat>Widescreen</PresentationFormat>
  <Paragraphs>183</Paragraphs>
  <Slides>24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inherit</vt:lpstr>
      <vt:lpstr>Arial</vt:lpstr>
      <vt:lpstr>Calibri</vt:lpstr>
      <vt:lpstr>Consolas</vt:lpstr>
      <vt:lpstr>Times New Roman</vt:lpstr>
      <vt:lpstr>Wingdings</vt:lpstr>
      <vt:lpstr>cc_blue</vt:lpstr>
      <vt:lpstr>React Native Basic</vt:lpstr>
      <vt:lpstr>The basics</vt:lpstr>
      <vt:lpstr>Introduction</vt:lpstr>
      <vt:lpstr>Training material</vt:lpstr>
      <vt:lpstr>React Native highlight features</vt:lpstr>
      <vt:lpstr>PowerPoint Presentation</vt:lpstr>
      <vt:lpstr>PowerPoint Presentation</vt:lpstr>
      <vt:lpstr>PowerPoint Presentation</vt:lpstr>
      <vt:lpstr>Setting up development environment</vt:lpstr>
      <vt:lpstr>Getting Started</vt:lpstr>
      <vt:lpstr>Install Node JS</vt:lpstr>
      <vt:lpstr>Install Pythone 2</vt:lpstr>
      <vt:lpstr>Install JDK8</vt:lpstr>
      <vt:lpstr>PowerPoint Presentation</vt:lpstr>
      <vt:lpstr>PowerPoint Presentation</vt:lpstr>
      <vt:lpstr>Install Android Studio</vt:lpstr>
      <vt:lpstr>PowerPoint Presentation</vt:lpstr>
      <vt:lpstr>PowerPoint Presentation</vt:lpstr>
      <vt:lpstr>PowerPoint Presentation</vt:lpstr>
      <vt:lpstr>Config environment variable</vt:lpstr>
      <vt:lpstr>PowerPoint Presentation</vt:lpstr>
      <vt:lpstr>PowerPoint Presentation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52</cp:revision>
  <cp:lastPrinted>2020-04-06T06:57:46Z</cp:lastPrinted>
  <dcterms:created xsi:type="dcterms:W3CDTF">2020-04-06T02:02:09Z</dcterms:created>
  <dcterms:modified xsi:type="dcterms:W3CDTF">2020-04-12T17:41:29Z</dcterms:modified>
</cp:coreProperties>
</file>